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01" r:id="rId35"/>
    <p:sldId id="302" r:id="rId36"/>
    <p:sldId id="289" r:id="rId37"/>
    <p:sldId id="290" r:id="rId38"/>
    <p:sldId id="291" r:id="rId39"/>
    <p:sldId id="292" r:id="rId40"/>
    <p:sldId id="293" r:id="rId41"/>
    <p:sldId id="294" r:id="rId42"/>
    <p:sldId id="296" r:id="rId43"/>
    <p:sldId id="298" r:id="rId44"/>
    <p:sldId id="297" r:id="rId45"/>
    <p:sldId id="295" r:id="rId46"/>
    <p:sldId id="299" r:id="rId47"/>
    <p:sldId id="300" r:id="rId48"/>
  </p:sldIdLst>
  <p:sldSz cx="9144000" cy="6858000" type="screen4x3"/>
  <p:notesSz cx="6858000" cy="9144000"/>
  <p:embeddedFontLst>
    <p:embeddedFont>
      <p:font typeface="Gill Sans" panose="020B0502020104020203" pitchFamily="34" charset="-79"/>
      <p:regular r:id="rId50"/>
      <p:bold r:id="rId51"/>
    </p:embeddedFont>
    <p:embeddedFont>
      <p:font typeface="Helvetica Neue" panose="02000503000000020004" pitchFamily="2" charset="0"/>
      <p:regular r:id="rId52"/>
      <p:bold r:id="rId53"/>
      <p:italic r:id="rId54"/>
      <p:boldItalic r:id="rId55"/>
    </p:embeddedFont>
    <p:embeddedFont>
      <p:font typeface="Helvetica Neue Light" panose="02000403000000020004" pitchFamily="2" charset="0"/>
      <p:regular r:id="rId56"/>
      <p:bold r:id="rId57"/>
      <p:italic r:id="rId58"/>
      <p:boldItalic r:id="rId59"/>
    </p:embeddedFont>
    <p:embeddedFont>
      <p:font typeface="Merriweather Sans" pitchFamily="2" charset="77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7"/>
  </p:normalViewPr>
  <p:slideViewPr>
    <p:cSldViewPr snapToGrid="0">
      <p:cViewPr>
        <p:scale>
          <a:sx n="128" d="100"/>
          <a:sy n="128" d="100"/>
        </p:scale>
        <p:origin x="1160" y="-1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27abda6d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1227abda6d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227abda6dd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27abda6d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1227abda6d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27abda6d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27abda6dd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27abda6dd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227abda6dd_1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7abda6d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227abda6d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227abda6dd_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27abda6d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1227abda6d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227abda6dd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27abda6d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27abda6d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1227abda6dd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27abda6dd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1227abda6dd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227abda6dd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3f52f18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3f52f18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f3f52f18a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27abda6dd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1227abda6dd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1227abda6dd_1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3f420a5d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3f420a5d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3f420a5d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3f420a5d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3f420a5d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3f420a5d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07719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3f420a5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f3f420a5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f3f420a5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887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78865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249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27abda6d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227abda6d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227abda6d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33473" y="2112820"/>
            <a:ext cx="6400801" cy="404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Helvetica Neue Light"/>
              <a:buNone/>
              <a:defRPr sz="8800" b="1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25733" y="163472"/>
            <a:ext cx="8864243" cy="879741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8146145" y="163474"/>
            <a:ext cx="843833" cy="87974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2" descr="Formal_Viterbi_Gold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472" y="292986"/>
            <a:ext cx="2357235" cy="636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Small Use Shield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145" y="190686"/>
            <a:ext cx="843833" cy="84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Faculty/ Thumbnails">
  <p:cSld name="New Faculty/ Thumbnail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263019" y="851932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" name="Google Shape;87;p11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body" idx="1"/>
          </p:nvPr>
        </p:nvSpPr>
        <p:spPr>
          <a:xfrm>
            <a:off x="246647" y="3072524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>
            <a:spLocks noGrp="1"/>
          </p:cNvSpPr>
          <p:nvPr>
            <p:ph type="pic" idx="2"/>
          </p:nvPr>
        </p:nvSpPr>
        <p:spPr>
          <a:xfrm>
            <a:off x="256673" y="1625136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1"/>
          <p:cNvSpPr txBox="1">
            <a:spLocks noGrp="1"/>
          </p:cNvSpPr>
          <p:nvPr>
            <p:ph type="body" idx="3"/>
          </p:nvPr>
        </p:nvSpPr>
        <p:spPr>
          <a:xfrm>
            <a:off x="1705945" y="3074238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>
            <a:spLocks noGrp="1"/>
          </p:cNvSpPr>
          <p:nvPr>
            <p:ph type="pic" idx="4"/>
          </p:nvPr>
        </p:nvSpPr>
        <p:spPr>
          <a:xfrm>
            <a:off x="1715971" y="1626850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1"/>
          <p:cNvSpPr txBox="1">
            <a:spLocks noGrp="1"/>
          </p:cNvSpPr>
          <p:nvPr>
            <p:ph type="body" idx="5"/>
          </p:nvPr>
        </p:nvSpPr>
        <p:spPr>
          <a:xfrm>
            <a:off x="3165243" y="3076912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pic" idx="6"/>
          </p:nvPr>
        </p:nvSpPr>
        <p:spPr>
          <a:xfrm>
            <a:off x="3175269" y="1629523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1"/>
          <p:cNvSpPr txBox="1">
            <a:spLocks noGrp="1"/>
          </p:cNvSpPr>
          <p:nvPr>
            <p:ph type="body" idx="7"/>
          </p:nvPr>
        </p:nvSpPr>
        <p:spPr>
          <a:xfrm>
            <a:off x="4624541" y="3070810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8"/>
          </p:nvPr>
        </p:nvSpPr>
        <p:spPr>
          <a:xfrm>
            <a:off x="4634567" y="1623421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1"/>
          <p:cNvSpPr txBox="1">
            <a:spLocks noGrp="1"/>
          </p:cNvSpPr>
          <p:nvPr>
            <p:ph type="body" idx="9"/>
          </p:nvPr>
        </p:nvSpPr>
        <p:spPr>
          <a:xfrm>
            <a:off x="6083839" y="3072524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8" name="Google Shape;98;p11"/>
          <p:cNvSpPr>
            <a:spLocks noGrp="1"/>
          </p:cNvSpPr>
          <p:nvPr>
            <p:ph type="pic" idx="13"/>
          </p:nvPr>
        </p:nvSpPr>
        <p:spPr>
          <a:xfrm>
            <a:off x="6093865" y="1625136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1"/>
          <p:cNvSpPr txBox="1">
            <a:spLocks noGrp="1"/>
          </p:cNvSpPr>
          <p:nvPr>
            <p:ph type="body" idx="14"/>
          </p:nvPr>
        </p:nvSpPr>
        <p:spPr>
          <a:xfrm>
            <a:off x="7543136" y="3075198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>
            <a:spLocks noGrp="1"/>
          </p:cNvSpPr>
          <p:nvPr>
            <p:ph type="pic" idx="15"/>
          </p:nvPr>
        </p:nvSpPr>
        <p:spPr>
          <a:xfrm>
            <a:off x="7553163" y="1627810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1"/>
          <p:cNvSpPr txBox="1">
            <a:spLocks noGrp="1"/>
          </p:cNvSpPr>
          <p:nvPr>
            <p:ph type="body" idx="16"/>
          </p:nvPr>
        </p:nvSpPr>
        <p:spPr>
          <a:xfrm>
            <a:off x="227931" y="5541306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>
            <a:spLocks noGrp="1"/>
          </p:cNvSpPr>
          <p:nvPr>
            <p:ph type="pic" idx="17"/>
          </p:nvPr>
        </p:nvSpPr>
        <p:spPr>
          <a:xfrm>
            <a:off x="237957" y="4093918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1"/>
          <p:cNvSpPr txBox="1">
            <a:spLocks noGrp="1"/>
          </p:cNvSpPr>
          <p:nvPr>
            <p:ph type="body" idx="18"/>
          </p:nvPr>
        </p:nvSpPr>
        <p:spPr>
          <a:xfrm>
            <a:off x="1687229" y="5543020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4" name="Google Shape;104;p11"/>
          <p:cNvSpPr>
            <a:spLocks noGrp="1"/>
          </p:cNvSpPr>
          <p:nvPr>
            <p:ph type="pic" idx="19"/>
          </p:nvPr>
        </p:nvSpPr>
        <p:spPr>
          <a:xfrm>
            <a:off x="1697255" y="4095631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1"/>
          <p:cNvSpPr txBox="1">
            <a:spLocks noGrp="1"/>
          </p:cNvSpPr>
          <p:nvPr>
            <p:ph type="body" idx="20"/>
          </p:nvPr>
        </p:nvSpPr>
        <p:spPr>
          <a:xfrm>
            <a:off x="3146527" y="5545694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6" name="Google Shape;106;p11"/>
          <p:cNvSpPr>
            <a:spLocks noGrp="1"/>
          </p:cNvSpPr>
          <p:nvPr>
            <p:ph type="pic" idx="21"/>
          </p:nvPr>
        </p:nvSpPr>
        <p:spPr>
          <a:xfrm>
            <a:off x="3156553" y="4098306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1"/>
          <p:cNvSpPr txBox="1">
            <a:spLocks noGrp="1"/>
          </p:cNvSpPr>
          <p:nvPr>
            <p:ph type="body" idx="22"/>
          </p:nvPr>
        </p:nvSpPr>
        <p:spPr>
          <a:xfrm>
            <a:off x="4605825" y="5539592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8" name="Google Shape;108;p11"/>
          <p:cNvSpPr>
            <a:spLocks noGrp="1"/>
          </p:cNvSpPr>
          <p:nvPr>
            <p:ph type="pic" idx="23"/>
          </p:nvPr>
        </p:nvSpPr>
        <p:spPr>
          <a:xfrm>
            <a:off x="4615851" y="4092204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1"/>
          <p:cNvSpPr txBox="1">
            <a:spLocks noGrp="1"/>
          </p:cNvSpPr>
          <p:nvPr>
            <p:ph type="body" idx="24"/>
          </p:nvPr>
        </p:nvSpPr>
        <p:spPr>
          <a:xfrm>
            <a:off x="6065123" y="5541306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>
            <a:spLocks noGrp="1"/>
          </p:cNvSpPr>
          <p:nvPr>
            <p:ph type="pic" idx="25"/>
          </p:nvPr>
        </p:nvSpPr>
        <p:spPr>
          <a:xfrm>
            <a:off x="6075149" y="4093918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1"/>
          <p:cNvSpPr txBox="1">
            <a:spLocks noGrp="1"/>
          </p:cNvSpPr>
          <p:nvPr>
            <p:ph type="body" idx="26"/>
          </p:nvPr>
        </p:nvSpPr>
        <p:spPr>
          <a:xfrm>
            <a:off x="7524420" y="5543980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>
            <a:spLocks noGrp="1"/>
          </p:cNvSpPr>
          <p:nvPr>
            <p:ph type="pic" idx="27"/>
          </p:nvPr>
        </p:nvSpPr>
        <p:spPr>
          <a:xfrm>
            <a:off x="7534447" y="4096591"/>
            <a:ext cx="1280696" cy="14473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2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" name="Google Shape;118;p12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2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2"/>
          <p:cNvSpPr>
            <a:spLocks noGrp="1"/>
          </p:cNvSpPr>
          <p:nvPr>
            <p:ph type="chart" idx="2"/>
          </p:nvPr>
        </p:nvSpPr>
        <p:spPr>
          <a:xfrm>
            <a:off x="457200" y="1581150"/>
            <a:ext cx="8229600" cy="487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2286000" y="304800"/>
            <a:ext cx="6248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2286000" y="1981200"/>
            <a:ext cx="3048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›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2"/>
          </p:nvPr>
        </p:nvSpPr>
        <p:spPr>
          <a:xfrm>
            <a:off x="5486400" y="1981200"/>
            <a:ext cx="3048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›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" name="Google Shape;24;p3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Google Shape;31;p4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457200" y="1497013"/>
            <a:ext cx="8229600" cy="492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" name="Google Shape;38;p5" descr="Small Use Shield_CardOnTrans.eps"/>
          <p:cNvPicPr preferRelativeResize="0"/>
          <p:nvPr/>
        </p:nvPicPr>
        <p:blipFill rotWithShape="1">
          <a:blip r:embed="rId2">
            <a:alphaModFix/>
          </a:blip>
          <a:srcRect l="15027" r="15157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 descr="Formal_Viterbi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57" y="233652"/>
            <a:ext cx="1767561" cy="47705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2327961"/>
            <a:ext cx="8229600" cy="112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solidFill>
          <a:schemeClr val="l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" name="Google Shape;45;p6" descr="Small Use Shield_CardOnTrans.eps"/>
          <p:cNvPicPr preferRelativeResize="0"/>
          <p:nvPr/>
        </p:nvPicPr>
        <p:blipFill rotWithShape="1">
          <a:blip r:embed="rId2">
            <a:alphaModFix/>
          </a:blip>
          <a:srcRect l="15027" r="15157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 descr="Formal_Viterbi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57" y="233652"/>
            <a:ext cx="1767561" cy="47705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457200" y="1497013"/>
            <a:ext cx="8229600" cy="492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1379783" y="1810613"/>
            <a:ext cx="6350136" cy="27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erriweather Sans"/>
              <a:buNone/>
              <a:defRPr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pic>
        <p:nvPicPr>
          <p:cNvPr id="54" name="Google Shape;54;p7" descr="Small Use Shield_CardOnTrans.eps"/>
          <p:cNvPicPr preferRelativeResize="0"/>
          <p:nvPr/>
        </p:nvPicPr>
        <p:blipFill rotWithShape="1">
          <a:blip r:embed="rId2">
            <a:alphaModFix/>
          </a:blip>
          <a:srcRect l="15027" r="15157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 descr="Formal_Viterbi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57" y="233652"/>
            <a:ext cx="1767561" cy="47705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1379539" y="4645026"/>
            <a:ext cx="2436661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Images + Bullets">
  <p:cSld name="2 Images + Bulle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" name="Google Shape;62;p8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body" idx="1"/>
          </p:nvPr>
        </p:nvSpPr>
        <p:spPr>
          <a:xfrm>
            <a:off x="4045385" y="1538896"/>
            <a:ext cx="4641417" cy="230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2"/>
          </p:nvPr>
        </p:nvSpPr>
        <p:spPr>
          <a:xfrm>
            <a:off x="4045385" y="3939120"/>
            <a:ext cx="4641417" cy="243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>
            <a:spLocks noGrp="1"/>
          </p:cNvSpPr>
          <p:nvPr>
            <p:ph type="pic" idx="3"/>
          </p:nvPr>
        </p:nvSpPr>
        <p:spPr>
          <a:xfrm>
            <a:off x="457200" y="1538896"/>
            <a:ext cx="3479800" cy="230187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8"/>
          <p:cNvSpPr>
            <a:spLocks noGrp="1"/>
          </p:cNvSpPr>
          <p:nvPr>
            <p:ph type="pic" idx="4"/>
          </p:nvPr>
        </p:nvSpPr>
        <p:spPr>
          <a:xfrm>
            <a:off x="457200" y="3939119"/>
            <a:ext cx="3479800" cy="24368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+ Text">
  <p:cSld name="Chart +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93689" y="831926"/>
            <a:ext cx="8584743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" name="Google Shape;73;p9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294106" y="5577039"/>
            <a:ext cx="8584325" cy="91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2"/>
          </p:nvPr>
        </p:nvSpPr>
        <p:spPr>
          <a:xfrm>
            <a:off x="293688" y="1519944"/>
            <a:ext cx="8585200" cy="390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mary image">
  <p:cSld name="Primary image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" y="-1"/>
            <a:ext cx="9144000" cy="6858001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/>
          <p:nvPr/>
        </p:nvSpPr>
        <p:spPr>
          <a:xfrm>
            <a:off x="552882" y="4973054"/>
            <a:ext cx="2709015" cy="18849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552881" y="4973639"/>
            <a:ext cx="2709433" cy="4625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3"/>
          </p:nvPr>
        </p:nvSpPr>
        <p:spPr>
          <a:xfrm>
            <a:off x="552882" y="5436177"/>
            <a:ext cx="2709015" cy="14218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ctrTitle"/>
          </p:nvPr>
        </p:nvSpPr>
        <p:spPr>
          <a:xfrm>
            <a:off x="342203" y="1767311"/>
            <a:ext cx="8013060" cy="195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TROJAN MAP</a:t>
            </a:r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342203" y="4055165"/>
            <a:ext cx="8013060" cy="58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538 - FINAL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AUTO-COMPLETE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945" y="1746130"/>
            <a:ext cx="8562109" cy="432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FIND LOCATION </a:t>
            </a:r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4753571" y="4520204"/>
            <a:ext cx="30046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”Target”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435414" y="452020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”11”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4757230" y="2644732"/>
            <a:ext cx="2316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”pico”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457199" y="2645736"/>
            <a:ext cx="2621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”rophs”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435414" y="1787996"/>
            <a:ext cx="5037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finding a location.</a:t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5050986" y="1816227"/>
            <a:ext cx="1554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O(logn)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6419" y="971328"/>
            <a:ext cx="2120380" cy="162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384" y="3009785"/>
            <a:ext cx="3497510" cy="121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8438" y="5074712"/>
            <a:ext cx="3594952" cy="106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9276" y="3038214"/>
            <a:ext cx="3594952" cy="126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631" y="5074712"/>
            <a:ext cx="4064393" cy="1544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5"/>
          <p:cNvCxnSpPr/>
          <p:nvPr/>
        </p:nvCxnSpPr>
        <p:spPr>
          <a:xfrm rot="10800000">
            <a:off x="2983125" y="3636738"/>
            <a:ext cx="330300" cy="66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25"/>
          <p:cNvSpPr txBox="1"/>
          <p:nvPr/>
        </p:nvSpPr>
        <p:spPr>
          <a:xfrm>
            <a:off x="3356550" y="4062800"/>
            <a:ext cx="135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wrong name 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process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48" name="Google Shape;248;p25"/>
          <p:cNvCxnSpPr/>
          <p:nvPr/>
        </p:nvCxnSpPr>
        <p:spPr>
          <a:xfrm flipH="1">
            <a:off x="3137200" y="4678400"/>
            <a:ext cx="297300" cy="979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5"/>
          <p:cNvCxnSpPr>
            <a:stCxn id="247" idx="0"/>
          </p:cNvCxnSpPr>
          <p:nvPr/>
        </p:nvCxnSpPr>
        <p:spPr>
          <a:xfrm rot="10800000" flipH="1">
            <a:off x="4033500" y="3687800"/>
            <a:ext cx="810000" cy="375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/>
        </p:nvSpPr>
        <p:spPr>
          <a:xfrm>
            <a:off x="457196" y="1034460"/>
            <a:ext cx="673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EditDistance</a:t>
            </a:r>
            <a:endParaRPr sz="3200" b="1">
              <a:solidFill>
                <a:srgbClr val="99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457200" y="1806735"/>
            <a:ext cx="7235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CalculateEditDistance(),time complexity: O(n²)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Dynamic Programming by pointer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word1[i]==word2[j]: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D[i][j]=1+min(D[i-1][j],D[i][j-1],D[i-1][j-1]-1)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if word1[i]!=word2[j]: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D[i][j]=1+min(D[i-1][j],D[i][j-1],D[i-1][j-1])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689" y="3721230"/>
            <a:ext cx="2608346" cy="252450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0243" y="3518637"/>
            <a:ext cx="4209068" cy="2896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6"/>
          <p:cNvCxnSpPr/>
          <p:nvPr/>
        </p:nvCxnSpPr>
        <p:spPr>
          <a:xfrm rot="10800000">
            <a:off x="3214350" y="6153450"/>
            <a:ext cx="286200" cy="22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p26"/>
          <p:cNvSpPr txBox="1"/>
          <p:nvPr/>
        </p:nvSpPr>
        <p:spPr>
          <a:xfrm>
            <a:off x="2718975" y="6311775"/>
            <a:ext cx="1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Final edit distance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>
            <a:spLocks noGrp="1"/>
          </p:cNvSpPr>
          <p:nvPr>
            <p:ph type="ctrTitle"/>
          </p:nvPr>
        </p:nvSpPr>
        <p:spPr>
          <a:xfrm>
            <a:off x="565470" y="1779188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BELLMAN-FORD</a:t>
            </a:r>
            <a:endParaRPr sz="6600"/>
          </a:p>
        </p:txBody>
      </p:sp>
      <p:sp>
        <p:nvSpPr>
          <p:cNvPr id="273" name="Google Shape;273;p28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822" y="1312178"/>
            <a:ext cx="5165970" cy="53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5769033" y="920185"/>
            <a:ext cx="2818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What is the Table?</a:t>
            </a:r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5769033" y="2002391"/>
            <a:ext cx="2818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to initialize the Table?</a:t>
            </a:r>
            <a:endParaRPr/>
          </a:p>
        </p:txBody>
      </p:sp>
      <p:sp>
        <p:nvSpPr>
          <p:cNvPr id="283" name="Google Shape;283;p29"/>
          <p:cNvSpPr txBox="1"/>
          <p:nvPr/>
        </p:nvSpPr>
        <p:spPr>
          <a:xfrm>
            <a:off x="5769033" y="3289437"/>
            <a:ext cx="2818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to update the Table?</a:t>
            </a:r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5769033" y="4327588"/>
            <a:ext cx="28180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to know distance is shorter?</a:t>
            </a:r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6043353" y="1289517"/>
            <a:ext cx="24522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19E04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Good searching method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19E04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Store distance information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19E04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Store node information</a:t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6043353" y="2307889"/>
            <a:ext cx="245225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Set all the other nodes to INFINITY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Set the start node distance to 0</a:t>
            </a:r>
            <a:endParaRPr/>
          </a:p>
        </p:txBody>
      </p:sp>
      <p:sp>
        <p:nvSpPr>
          <p:cNvPr id="287" name="Google Shape;287;p29"/>
          <p:cNvSpPr txBox="1"/>
          <p:nvPr/>
        </p:nvSpPr>
        <p:spPr>
          <a:xfrm>
            <a:off x="6043353" y="3574315"/>
            <a:ext cx="24522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When encounter a node that distance is smaller than stored.</a:t>
            </a:r>
            <a:endParaRPr/>
          </a:p>
        </p:txBody>
      </p:sp>
      <p:sp>
        <p:nvSpPr>
          <p:cNvPr id="288" name="Google Shape;288;p29"/>
          <p:cNvSpPr txBox="1"/>
          <p:nvPr/>
        </p:nvSpPr>
        <p:spPr>
          <a:xfrm>
            <a:off x="6043353" y="4908426"/>
            <a:ext cx="245225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Calculate the distance to neighbor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Add current node distance away from root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Compare to the neighbor distance</a:t>
            </a:r>
            <a:endParaRPr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7F7F7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648393" y="2784942"/>
            <a:ext cx="1845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Optimization</a:t>
            </a:r>
            <a:endParaRPr/>
          </a:p>
        </p:txBody>
      </p:sp>
      <p:sp>
        <p:nvSpPr>
          <p:cNvPr id="290" name="Google Shape;290;p29"/>
          <p:cNvSpPr/>
          <p:nvPr/>
        </p:nvSpPr>
        <p:spPr>
          <a:xfrm rot="-2144059">
            <a:off x="1479759" y="2157918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1" name="Google Shape;2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1957113"/>
            <a:ext cx="869647" cy="87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953" y="2340032"/>
            <a:ext cx="6758247" cy="160044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556952" y="1513616"/>
            <a:ext cx="67582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is the data structure that used to store information for each node.</a:t>
            </a:r>
            <a:endParaRPr/>
          </a:p>
        </p:txBody>
      </p:sp>
      <p:sp>
        <p:nvSpPr>
          <p:cNvPr id="299" name="Google Shape;299;p30"/>
          <p:cNvSpPr txBox="1"/>
          <p:nvPr/>
        </p:nvSpPr>
        <p:spPr>
          <a:xfrm>
            <a:off x="457200" y="4374888"/>
            <a:ext cx="8229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view this as a unit stored in our table. The key combined with this unit is the id of the specific node. Therefore we use map to impliment out table.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56952" y="1513616"/>
            <a:ext cx="675824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Optimization: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 need to iterate all the node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Stop when no other distance updated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from the node that previously updated</a:t>
            </a: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556951" y="4659998"/>
            <a:ext cx="8229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use queue!!!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update a node, put it into the queue.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iterate a node, pop one from the queue.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queue always store the data that is updated from the previous iteration.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the queue is empty, we stop. Because no additional node is updated.</a:t>
            </a:r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556951" y="3086807"/>
            <a:ext cx="675824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data structure can store information as the order we proceed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data structure can pop out the previous data as we go further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data structure can perform in the way of first in first out.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sp>
        <p:nvSpPr>
          <p:cNvPr id="313" name="Google Shape;313;p32"/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Bellman-Ford algorithm.</a:t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281" y="4610680"/>
            <a:ext cx="3130203" cy="163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4610680"/>
            <a:ext cx="3469384" cy="134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5498" y="2637034"/>
            <a:ext cx="3773978" cy="110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458" y="2541282"/>
            <a:ext cx="3392366" cy="129203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5529452" y="1536080"/>
            <a:ext cx="1554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O(VE)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588281" y="1843857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’Arco’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‘KFC’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4572000" y="1839902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’KFC’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‘USC Parking’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588281" y="3898327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’Ralphs’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‘Chick-fil-A’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4569134" y="3915193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’Ralphs’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‘Target’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431" y="1425864"/>
            <a:ext cx="8673138" cy="423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3317" y="4921977"/>
            <a:ext cx="3287106" cy="163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419850" y="1673225"/>
            <a:ext cx="7908000" cy="4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/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336" name="Google Shape;336;p34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>
            <a:spLocks noGrp="1"/>
          </p:cNvSpPr>
          <p:nvPr>
            <p:ph type="ctrTitle"/>
          </p:nvPr>
        </p:nvSpPr>
        <p:spPr>
          <a:xfrm>
            <a:off x="565470" y="1779188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DIJKSTRA</a:t>
            </a:r>
            <a:endParaRPr sz="6600"/>
          </a:p>
        </p:txBody>
      </p:sp>
      <p:sp>
        <p:nvSpPr>
          <p:cNvPr id="343" name="Google Shape;343;p35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</a:t>
            </a:r>
            <a:endParaRPr/>
          </a:p>
        </p:txBody>
      </p:sp>
      <p:pic>
        <p:nvPicPr>
          <p:cNvPr id="350" name="Google Shape;3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771" y="1425864"/>
            <a:ext cx="5211069" cy="477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3646" y="1165179"/>
            <a:ext cx="1724718" cy="288451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/>
          <p:nvPr/>
        </p:nvSpPr>
        <p:spPr>
          <a:xfrm>
            <a:off x="5748425" y="2979709"/>
            <a:ext cx="133834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Similar with Bellman Ford</a:t>
            </a:r>
            <a:endParaRPr dirty="0"/>
          </a:p>
        </p:txBody>
      </p:sp>
      <p:sp>
        <p:nvSpPr>
          <p:cNvPr id="353" name="Google Shape;353;p36"/>
          <p:cNvSpPr/>
          <p:nvPr/>
        </p:nvSpPr>
        <p:spPr>
          <a:xfrm rot="-2144059">
            <a:off x="6362476" y="2260902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Google Shape;354;p36"/>
          <p:cNvSpPr txBox="1"/>
          <p:nvPr/>
        </p:nvSpPr>
        <p:spPr>
          <a:xfrm>
            <a:off x="5748425" y="4348888"/>
            <a:ext cx="28180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to find the unvisited node with shortest distance?</a:t>
            </a:r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6114185" y="5364551"/>
            <a:ext cx="24522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Use priority queue!!!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</a:t>
            </a:r>
            <a:endParaRPr/>
          </a:p>
        </p:txBody>
      </p:sp>
      <p:sp>
        <p:nvSpPr>
          <p:cNvPr id="361" name="Google Shape;361;p37"/>
          <p:cNvSpPr txBox="1"/>
          <p:nvPr/>
        </p:nvSpPr>
        <p:spPr>
          <a:xfrm>
            <a:off x="556952" y="1513616"/>
            <a:ext cx="67582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is the data structure that used to store information for each node.</a:t>
            </a:r>
            <a:endParaRPr/>
          </a:p>
        </p:txBody>
      </p:sp>
      <p:sp>
        <p:nvSpPr>
          <p:cNvPr id="362" name="Google Shape;362;p37"/>
          <p:cNvSpPr txBox="1"/>
          <p:nvPr/>
        </p:nvSpPr>
        <p:spPr>
          <a:xfrm>
            <a:off x="556952" y="4449702"/>
            <a:ext cx="8229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need a boolean flag to mark visited node.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Again, we view this as a unit stored in our table. The key combined with this unit is the id of the specific node. Therefore we use map to impliment out table.</a:t>
            </a:r>
            <a:endParaRPr/>
          </a:p>
        </p:txBody>
      </p:sp>
      <p:pic>
        <p:nvPicPr>
          <p:cNvPr id="363" name="Google Shape;36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549" y="2992117"/>
            <a:ext cx="7838902" cy="115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 descr="page14image619449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887909" y="2464219"/>
            <a:ext cx="1342332" cy="882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0027" y="2099345"/>
            <a:ext cx="3906525" cy="92511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1527094" y="2246214"/>
            <a:ext cx="23608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Simply inherit from Bellman-Ford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 </a:t>
            </a:r>
            <a:endParaRPr/>
          </a:p>
        </p:txBody>
      </p:sp>
      <p:sp>
        <p:nvSpPr>
          <p:cNvPr id="372" name="Google Shape;372;p38"/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Dijkstra algorithm.</a:t>
            </a:r>
            <a:endParaRPr dirty="0"/>
          </a:p>
        </p:txBody>
      </p:sp>
      <p:sp>
        <p:nvSpPr>
          <p:cNvPr id="373" name="Google Shape;373;p38"/>
          <p:cNvSpPr txBox="1"/>
          <p:nvPr/>
        </p:nvSpPr>
        <p:spPr>
          <a:xfrm>
            <a:off x="5529452" y="1536080"/>
            <a:ext cx="25422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O((V+E)log V)</a:t>
            </a:r>
            <a:endParaRPr/>
          </a:p>
        </p:txBody>
      </p:sp>
      <p:sp>
        <p:nvSpPr>
          <p:cNvPr id="374" name="Google Shape;374;p38"/>
          <p:cNvSpPr txBox="1"/>
          <p:nvPr/>
        </p:nvSpPr>
        <p:spPr>
          <a:xfrm>
            <a:off x="523702" y="1965562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’Arco’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‘KFC’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4572000" y="2002075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’KFC’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‘USC Parking’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523702" y="4148857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’Ralphs’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‘Chick-fil-A’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4610543" y="4099736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’Ralphs’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‘Target’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543" y="2641264"/>
            <a:ext cx="3405422" cy="129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0543" y="2714290"/>
            <a:ext cx="3630723" cy="104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2171" y="4848520"/>
            <a:ext cx="3389487" cy="134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543" y="4835234"/>
            <a:ext cx="2839814" cy="156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</a:t>
            </a:r>
            <a:endParaRPr/>
          </a:p>
        </p:txBody>
      </p:sp>
      <p:pic>
        <p:nvPicPr>
          <p:cNvPr id="387" name="Google Shape;38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73" y="1390282"/>
            <a:ext cx="8633894" cy="3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597" y="4385417"/>
            <a:ext cx="3815542" cy="229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6609" y="5037429"/>
            <a:ext cx="2848497" cy="1480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for Dijkstra and Bellman_Ford</a:t>
            </a:r>
            <a:endParaRPr/>
          </a:p>
        </p:txBody>
      </p:sp>
      <p:sp>
        <p:nvSpPr>
          <p:cNvPr id="396" name="Google Shape;396;p40"/>
          <p:cNvSpPr txBox="1"/>
          <p:nvPr/>
        </p:nvSpPr>
        <p:spPr>
          <a:xfrm>
            <a:off x="556951" y="1337475"/>
            <a:ext cx="29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 spend for one route</a:t>
            </a:r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82" y="4334551"/>
            <a:ext cx="3198042" cy="20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/>
        </p:nvSpPr>
        <p:spPr>
          <a:xfrm>
            <a:off x="644776" y="3905325"/>
            <a:ext cx="29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 spend for 10 routes</a:t>
            </a:r>
            <a:endParaRPr/>
          </a:p>
        </p:txBody>
      </p:sp>
      <p:pic>
        <p:nvPicPr>
          <p:cNvPr id="399" name="Google Shape;3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50" y="1766688"/>
            <a:ext cx="3202334" cy="20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0"/>
          <p:cNvPicPr preferRelativeResize="0"/>
          <p:nvPr/>
        </p:nvPicPr>
        <p:blipFill rotWithShape="1">
          <a:blip r:embed="rId5">
            <a:alphaModFix/>
          </a:blip>
          <a:srcRect t="6061" b="10556"/>
          <a:stretch/>
        </p:blipFill>
        <p:spPr>
          <a:xfrm>
            <a:off x="6703384" y="1766700"/>
            <a:ext cx="1681891" cy="28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6000" y="1961625"/>
            <a:ext cx="1970613" cy="265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408" name="Google Shape;408;p41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 dirty="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 dirty="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 dirty="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 err="1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Dijsktra</a:t>
            </a: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 Shortest Path</a:t>
            </a:r>
            <a:endParaRPr sz="1700" dirty="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Cycle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Detection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42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80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4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Cycle Detection</a:t>
            </a:r>
            <a:endParaRPr/>
          </a:p>
        </p:txBody>
      </p:sp>
      <p:sp>
        <p:nvSpPr>
          <p:cNvPr id="423" name="Google Shape;423;p43"/>
          <p:cNvSpPr txBox="1"/>
          <p:nvPr/>
        </p:nvSpPr>
        <p:spPr>
          <a:xfrm>
            <a:off x="534700" y="1558250"/>
            <a:ext cx="6598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ill Sans"/>
              <a:buChar char="●"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Check the existence for a cycle path in a subgraph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ill Sans"/>
              <a:buChar char="●"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Use DFS to traverse all the nodes and return true if a neighbour has been visited twice (except parents) </a:t>
            </a:r>
            <a:r>
              <a:rPr lang="en-US" sz="16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AKA back edges!!!</a:t>
            </a:r>
            <a:endParaRPr sz="16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25" y="3693550"/>
            <a:ext cx="2241375" cy="27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075" y="3606263"/>
            <a:ext cx="1970125" cy="289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43"/>
          <p:cNvCxnSpPr/>
          <p:nvPr/>
        </p:nvCxnSpPr>
        <p:spPr>
          <a:xfrm flipH="1">
            <a:off x="6142725" y="5713175"/>
            <a:ext cx="1298700" cy="1431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43"/>
          <p:cNvSpPr txBox="1"/>
          <p:nvPr/>
        </p:nvSpPr>
        <p:spPr>
          <a:xfrm>
            <a:off x="7485450" y="5140750"/>
            <a:ext cx="148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 cycle detected!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2995213" y="3907850"/>
            <a:ext cx="21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A84F"/>
                </a:solidFill>
              </a:rPr>
              <a:t>Green line is the edge for the neighbors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429" name="Google Shape;429;p43"/>
          <p:cNvCxnSpPr/>
          <p:nvPr/>
        </p:nvCxnSpPr>
        <p:spPr>
          <a:xfrm rot="10800000">
            <a:off x="2564900" y="5658050"/>
            <a:ext cx="715500" cy="15420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3"/>
          <p:cNvSpPr txBox="1"/>
          <p:nvPr/>
        </p:nvSpPr>
        <p:spPr>
          <a:xfrm>
            <a:off x="3324425" y="5537025"/>
            <a:ext cx="10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cycle</a:t>
            </a:r>
            <a:endParaRPr/>
          </a:p>
        </p:txBody>
      </p:sp>
      <p:pic>
        <p:nvPicPr>
          <p:cNvPr id="431" name="Google Shape;4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075" y="2634863"/>
            <a:ext cx="4134184" cy="8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200" y="2604800"/>
            <a:ext cx="3877297" cy="8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3"/>
          <p:cNvSpPr txBox="1"/>
          <p:nvPr/>
        </p:nvSpPr>
        <p:spPr>
          <a:xfrm>
            <a:off x="6801261" y="1320877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</a:t>
            </a:r>
            <a:r>
              <a:rPr lang="en-US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ctrTitle"/>
          </p:nvPr>
        </p:nvSpPr>
        <p:spPr>
          <a:xfrm>
            <a:off x="565470" y="2028569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SELF-IMPLEMENTATION</a:t>
            </a:r>
            <a:endParaRPr sz="6600"/>
          </a:p>
        </p:txBody>
      </p:sp>
      <p:sp>
        <p:nvSpPr>
          <p:cNvPr id="148" name="Google Shape;148;p17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440" name="Google Shape;440;p44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457200" y="904497"/>
            <a:ext cx="8229600" cy="14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cycle detection(comparison example)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topological sort(more complex result,5+dependency)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dij</a:t>
            </a:r>
            <a:r>
              <a:rPr lang="en-US" dirty="0"/>
              <a:t>-bellman comparison to each other and google map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arrow on ppt to mention something important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Topological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Sort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Google Shape;453;p46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80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4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TOPOLOGICAL SORT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1477F-0B70-6D4B-B828-2BE1FAD9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794" y="1331843"/>
            <a:ext cx="4781006" cy="4850296"/>
          </a:xfrm>
          <a:prstGeom prst="rect">
            <a:avLst/>
          </a:prstGeom>
        </p:spPr>
      </p:pic>
      <p:sp>
        <p:nvSpPr>
          <p:cNvPr id="4" name="Google Shape;481;p50">
            <a:extLst>
              <a:ext uri="{FF2B5EF4-FFF2-40B4-BE49-F238E27FC236}">
                <a16:creationId xmlns:a16="http://schemas.microsoft.com/office/drawing/2014/main" id="{4CB4F424-C811-7F40-A440-30148BEF9413}"/>
              </a:ext>
            </a:extLst>
          </p:cNvPr>
          <p:cNvSpPr txBox="1"/>
          <p:nvPr/>
        </p:nvSpPr>
        <p:spPr>
          <a:xfrm>
            <a:off x="457200" y="1425894"/>
            <a:ext cx="3617483" cy="560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 Queue ?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Breath First Search the graph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First in first out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CN" dirty="0"/>
          </a:p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Why Table ?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Find its node information quickly</a:t>
            </a:r>
          </a:p>
          <a:p>
            <a:pPr lvl="0"/>
            <a:endParaRPr lang="en-US" dirty="0"/>
          </a:p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Optimization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Push the node into queue while doing the process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Reduce neighbor’s income is the only fact cause it to zero.</a:t>
            </a:r>
          </a:p>
          <a:p>
            <a:pPr lvl="0"/>
            <a:endParaRPr lang="en-US" sz="1800" b="1" dirty="0">
              <a:latin typeface="Gill Sans"/>
              <a:ea typeface="Gill Sans"/>
              <a:cs typeface="Gill Sans"/>
              <a:sym typeface="Gill Sans"/>
            </a:endParaRPr>
          </a:p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Check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If the result number doesn’t match with number of nodes, there exists loop.</a:t>
            </a:r>
          </a:p>
          <a:p>
            <a:pPr lvl="0">
              <a:buSzPts val="1800"/>
            </a:pPr>
            <a:endParaRPr lang="en-US" sz="1800" b="1" dirty="0">
              <a:latin typeface="Gill Sans"/>
              <a:ea typeface="Gill Sans"/>
              <a:cs typeface="Gill Sans"/>
              <a:sym typeface="Gill Sans"/>
            </a:endParaRPr>
          </a:p>
          <a:p>
            <a:pPr lvl="0"/>
            <a:endParaRPr lang="en-US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dirty="0"/>
          </a:p>
        </p:txBody>
      </p:sp>
      <p:sp>
        <p:nvSpPr>
          <p:cNvPr id="5" name="Google Shape;289;p29">
            <a:extLst>
              <a:ext uri="{FF2B5EF4-FFF2-40B4-BE49-F238E27FC236}">
                <a16:creationId xmlns:a16="http://schemas.microsoft.com/office/drawing/2014/main" id="{AED41CC7-AA7C-8E4B-8379-97F782956A74}"/>
              </a:ext>
            </a:extLst>
          </p:cNvPr>
          <p:cNvSpPr txBox="1"/>
          <p:nvPr/>
        </p:nvSpPr>
        <p:spPr>
          <a:xfrm>
            <a:off x="3649287" y="6102205"/>
            <a:ext cx="1845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Optimization</a:t>
            </a:r>
            <a:endParaRPr dirty="0"/>
          </a:p>
        </p:txBody>
      </p:sp>
      <p:sp>
        <p:nvSpPr>
          <p:cNvPr id="6" name="Google Shape;290;p29">
            <a:extLst>
              <a:ext uri="{FF2B5EF4-FFF2-40B4-BE49-F238E27FC236}">
                <a16:creationId xmlns:a16="http://schemas.microsoft.com/office/drawing/2014/main" id="{50C0201A-739E-BC40-8CA0-B8BADA747137}"/>
              </a:ext>
            </a:extLst>
          </p:cNvPr>
          <p:cNvSpPr/>
          <p:nvPr/>
        </p:nvSpPr>
        <p:spPr>
          <a:xfrm rot="19165375">
            <a:off x="4912865" y="5466968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TOPOLOGICAL SORT</a:t>
            </a:r>
            <a:endParaRPr dirty="0"/>
          </a:p>
        </p:txBody>
      </p:sp>
      <p:sp>
        <p:nvSpPr>
          <p:cNvPr id="4" name="Google Shape;481;p50">
            <a:extLst>
              <a:ext uri="{FF2B5EF4-FFF2-40B4-BE49-F238E27FC236}">
                <a16:creationId xmlns:a16="http://schemas.microsoft.com/office/drawing/2014/main" id="{4CB4F424-C811-7F40-A440-30148BEF9413}"/>
              </a:ext>
            </a:extLst>
          </p:cNvPr>
          <p:cNvSpPr txBox="1"/>
          <p:nvPr/>
        </p:nvSpPr>
        <p:spPr>
          <a:xfrm>
            <a:off x="457200" y="1425894"/>
            <a:ext cx="3617483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Initialization</a:t>
            </a: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Translate V and E.</a:t>
            </a:r>
          </a:p>
          <a:p>
            <a:pPr>
              <a:buSzPts val="1800"/>
            </a:pPr>
            <a:r>
              <a:rPr lang="en-US" sz="1800" b="1" dirty="0">
                <a:latin typeface="Gill Sans"/>
                <a:cs typeface="Gill Sans"/>
                <a:sym typeface="Gill Sans"/>
              </a:rPr>
              <a:t>Package</a:t>
            </a:r>
            <a:r>
              <a:rPr lang="zh-CN" altLang="en-US" sz="1800" b="1" dirty="0">
                <a:latin typeface="Gill Sans"/>
                <a:cs typeface="Gill Sans"/>
                <a:sym typeface="Gill Sans"/>
              </a:rPr>
              <a:t> </a:t>
            </a:r>
            <a:r>
              <a:rPr lang="en-US" altLang="zh-CN" sz="1800" b="1" dirty="0">
                <a:latin typeface="Gill Sans"/>
                <a:cs typeface="Gill Sans"/>
                <a:sym typeface="Gill Sans"/>
              </a:rPr>
              <a:t>(</a:t>
            </a:r>
            <a:r>
              <a:rPr lang="en-US" sz="1800" b="1" dirty="0">
                <a:latin typeface="Gill Sans"/>
                <a:cs typeface="Gill Sans"/>
              </a:rPr>
              <a:t>encapsulation</a:t>
            </a:r>
            <a:r>
              <a:rPr lang="en-US" altLang="zh-CN" sz="1800" b="1" dirty="0">
                <a:latin typeface="Gill Sans"/>
                <a:cs typeface="Gill Sans"/>
                <a:sym typeface="Gill Sans"/>
              </a:rPr>
              <a:t>)</a:t>
            </a: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Gill Sans"/>
                <a:cs typeface="Gill Sans"/>
                <a:sym typeface="Gill Sans"/>
              </a:rPr>
              <a:t>Summarize things we need for each node</a:t>
            </a:r>
          </a:p>
          <a:p>
            <a:pPr>
              <a:buSzPts val="1800"/>
            </a:pPr>
            <a:endParaRPr lang="en-US" sz="1800" b="1" dirty="0">
              <a:latin typeface="Gill Sans"/>
              <a:cs typeface="Gill Sans"/>
              <a:sym typeface="Gill Sans"/>
            </a:endParaRPr>
          </a:p>
          <a:p>
            <a:pPr lvl="0">
              <a:buSzPts val="1800"/>
            </a:pPr>
            <a:endParaRPr lang="en-US" sz="1800" b="1" dirty="0">
              <a:latin typeface="Gill Sans"/>
              <a:ea typeface="Gill Sans"/>
              <a:cs typeface="Gill Sans"/>
              <a:sym typeface="Gill Sans"/>
            </a:endParaRPr>
          </a:p>
          <a:p>
            <a:pPr lvl="0"/>
            <a:endParaRPr lang="en-US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CDACB-DCB9-964B-94F6-26A93E15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42" y="2930835"/>
            <a:ext cx="7991915" cy="3444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38438-8D19-4946-BB83-252FCEA18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25894"/>
            <a:ext cx="3390933" cy="1268934"/>
          </a:xfrm>
          <a:prstGeom prst="rect">
            <a:avLst/>
          </a:prstGeom>
        </p:spPr>
      </p:pic>
      <p:sp>
        <p:nvSpPr>
          <p:cNvPr id="9" name="Google Shape;290;p29">
            <a:extLst>
              <a:ext uri="{FF2B5EF4-FFF2-40B4-BE49-F238E27FC236}">
                <a16:creationId xmlns:a16="http://schemas.microsoft.com/office/drawing/2014/main" id="{40FF538B-9780-5341-8290-8F6973B98F4B}"/>
              </a:ext>
            </a:extLst>
          </p:cNvPr>
          <p:cNvSpPr/>
          <p:nvPr/>
        </p:nvSpPr>
        <p:spPr>
          <a:xfrm rot="19165375">
            <a:off x="3771268" y="1971467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1177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5454-F8F0-FD48-80EC-6829162D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 QWQ</a:t>
            </a:r>
            <a:endParaRPr lang="en-CN" dirty="0"/>
          </a:p>
        </p:txBody>
      </p:sp>
      <p:sp>
        <p:nvSpPr>
          <p:cNvPr id="3" name="Google Shape;372;p38">
            <a:extLst>
              <a:ext uri="{FF2B5EF4-FFF2-40B4-BE49-F238E27FC236}">
                <a16:creationId xmlns:a16="http://schemas.microsoft.com/office/drawing/2014/main" id="{6B363453-0B15-DA41-A169-4D842DB25A93}"/>
              </a:ext>
            </a:extLst>
          </p:cNvPr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Topological Sort.</a:t>
            </a:r>
            <a:endParaRPr dirty="0"/>
          </a:p>
        </p:txBody>
      </p:sp>
      <p:sp>
        <p:nvSpPr>
          <p:cNvPr id="4" name="Google Shape;373;p38">
            <a:extLst>
              <a:ext uri="{FF2B5EF4-FFF2-40B4-BE49-F238E27FC236}">
                <a16:creationId xmlns:a16="http://schemas.microsoft.com/office/drawing/2014/main" id="{3660C0B2-4BF8-9E44-8315-F2E6440BEFB5}"/>
              </a:ext>
            </a:extLst>
          </p:cNvPr>
          <p:cNvSpPr txBox="1"/>
          <p:nvPr/>
        </p:nvSpPr>
        <p:spPr>
          <a:xfrm>
            <a:off x="5529452" y="1536080"/>
            <a:ext cx="25422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O(VE)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48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467" name="Google Shape;467;p48"/>
          <p:cNvSpPr txBox="1"/>
          <p:nvPr/>
        </p:nvSpPr>
        <p:spPr>
          <a:xfrm>
            <a:off x="419850" y="1673225"/>
            <a:ext cx="7908000" cy="4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TRAVELLING</a:t>
            </a:r>
            <a:b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SALESMAN</a:t>
            </a:r>
            <a:endParaRPr sz="6600"/>
          </a:p>
        </p:txBody>
      </p:sp>
      <p:sp>
        <p:nvSpPr>
          <p:cNvPr id="474" name="Google Shape;474;p49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TRAVELLING SALESMAN</a:t>
            </a:r>
            <a:endParaRPr/>
          </a:p>
        </p:txBody>
      </p:sp>
      <p:sp>
        <p:nvSpPr>
          <p:cNvPr id="481" name="Google Shape;481;p50"/>
          <p:cNvSpPr txBox="1"/>
          <p:nvPr/>
        </p:nvSpPr>
        <p:spPr>
          <a:xfrm>
            <a:off x="556952" y="1425864"/>
            <a:ext cx="675824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 1: Brute Force Algorithm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Permutate all the nodes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shortest distance</a:t>
            </a:r>
            <a:endParaRPr/>
          </a:p>
        </p:txBody>
      </p:sp>
      <p:pic>
        <p:nvPicPr>
          <p:cNvPr id="482" name="Google Shape;48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9696" y="1353312"/>
            <a:ext cx="4007104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952" y="3987086"/>
            <a:ext cx="3865372" cy="8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0"/>
          <p:cNvSpPr txBox="1"/>
          <p:nvPr/>
        </p:nvSpPr>
        <p:spPr>
          <a:xfrm>
            <a:off x="556952" y="2429476"/>
            <a:ext cx="422249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C++ Template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 vector as its container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 will be modified and restore at the end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Much faster</a:t>
            </a:r>
            <a:endParaRPr/>
          </a:p>
        </p:txBody>
      </p:sp>
      <p:sp>
        <p:nvSpPr>
          <p:cNvPr id="485" name="Google Shape;485;p50"/>
          <p:cNvSpPr txBox="1"/>
          <p:nvPr/>
        </p:nvSpPr>
        <p:spPr>
          <a:xfrm>
            <a:off x="556952" y="4941487"/>
            <a:ext cx="422249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Main Steps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Extract the first item as start point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all the shortest distance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Stop distance calculation when result exceeded the minimum one.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TRAVELLING SALESMAN </a:t>
            </a:r>
            <a:endParaRPr/>
          </a:p>
        </p:txBody>
      </p:sp>
      <p:sp>
        <p:nvSpPr>
          <p:cNvPr id="491" name="Google Shape;491;p51"/>
          <p:cNvSpPr txBox="1"/>
          <p:nvPr/>
        </p:nvSpPr>
        <p:spPr>
          <a:xfrm>
            <a:off x="523702" y="1505303"/>
            <a:ext cx="4048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Brute Force. 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2" name="Google Shape;492;p51"/>
          <p:cNvSpPr txBox="1"/>
          <p:nvPr/>
        </p:nvSpPr>
        <p:spPr>
          <a:xfrm>
            <a:off x="5529452" y="1536080"/>
            <a:ext cx="18140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O(n!)</a:t>
            </a:r>
            <a:endParaRPr sz="1400">
              <a:solidFill>
                <a:srgbClr val="99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93" name="Google Shape;49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702" y="2434182"/>
            <a:ext cx="362585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702" y="3429000"/>
            <a:ext cx="3726545" cy="278326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1"/>
          <p:cNvSpPr txBox="1"/>
          <p:nvPr/>
        </p:nvSpPr>
        <p:spPr>
          <a:xfrm>
            <a:off x="523701" y="1954074"/>
            <a:ext cx="37265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Number of nodes: 8</a:t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96" name="Google Shape;496;p51"/>
          <p:cNvSpPr txBox="1"/>
          <p:nvPr/>
        </p:nvSpPr>
        <p:spPr>
          <a:xfrm>
            <a:off x="4997449" y="1952774"/>
            <a:ext cx="308519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Number of nodes: 9</a:t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497" name="Google Shape;49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5996" y="2434181"/>
            <a:ext cx="3728101" cy="85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5996" y="3427936"/>
            <a:ext cx="3726547" cy="278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8"/>
          <p:cNvGrpSpPr/>
          <p:nvPr/>
        </p:nvGrpSpPr>
        <p:grpSpPr>
          <a:xfrm>
            <a:off x="1750970" y="2470707"/>
            <a:ext cx="5797899" cy="3064747"/>
            <a:chOff x="1185705" y="2080009"/>
            <a:chExt cx="5797899" cy="3064747"/>
          </a:xfrm>
        </p:grpSpPr>
        <p:sp>
          <p:nvSpPr>
            <p:cNvPr id="156" name="Google Shape;156;p18"/>
            <p:cNvSpPr/>
            <p:nvPr/>
          </p:nvSpPr>
          <p:spPr>
            <a:xfrm>
              <a:off x="1185705" y="2080009"/>
              <a:ext cx="2110154" cy="3064747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431323" y="2080009"/>
              <a:ext cx="2552281" cy="3064747"/>
            </a:xfrm>
            <a:prstGeom prst="rect">
              <a:avLst/>
            </a:prstGeom>
            <a:gradFill>
              <a:gsLst>
                <a:gs pos="0">
                  <a:srgbClr val="E8E8E8"/>
                </a:gs>
                <a:gs pos="35000">
                  <a:srgbClr val="EEEEEE"/>
                </a:gs>
                <a:gs pos="100000">
                  <a:srgbClr val="F8F8F8"/>
                </a:gs>
              </a:gsLst>
              <a:lin ang="16200000" scaled="0"/>
            </a:gradFill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1185705" y="2180492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&lt;Location Name 1&gt;</a:t>
              </a:r>
              <a:endParaRPr/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1185705" y="2831177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&lt;Location Name 2&gt;</a:t>
              </a:r>
              <a:endParaRPr/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1185705" y="3567273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&lt;…&gt;</a:t>
              </a:r>
              <a:endParaRPr/>
            </a:p>
          </p:txBody>
        </p:sp>
        <p:sp>
          <p:nvSpPr>
            <p:cNvPr id="161" name="Google Shape;161;p18"/>
            <p:cNvSpPr txBox="1"/>
            <p:nvPr/>
          </p:nvSpPr>
          <p:spPr>
            <a:xfrm>
              <a:off x="1185705" y="4408768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&lt;Location Name n&gt;</a:t>
              </a:r>
              <a:endParaRPr/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4652386" y="2180491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&lt;Node Info 1&gt;</a:t>
              </a:r>
              <a:endParaRPr/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4652386" y="2831177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&lt;Node Info 2&gt;</a:t>
              </a:r>
              <a:endParaRPr/>
            </a:p>
          </p:txBody>
        </p:sp>
        <p:sp>
          <p:nvSpPr>
            <p:cNvPr id="164" name="Google Shape;164;p18"/>
            <p:cNvSpPr txBox="1"/>
            <p:nvPr/>
          </p:nvSpPr>
          <p:spPr>
            <a:xfrm>
              <a:off x="4652386" y="4408768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&lt;Node Info n&gt;</a:t>
              </a:r>
              <a:endParaRPr/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4652386" y="3565158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&lt;…&gt;</a:t>
              </a:r>
              <a:endParaRPr/>
            </a:p>
          </p:txBody>
        </p:sp>
        <p:cxnSp>
          <p:nvCxnSpPr>
            <p:cNvPr id="166" name="Google Shape;166;p18"/>
            <p:cNvCxnSpPr/>
            <p:nvPr/>
          </p:nvCxnSpPr>
          <p:spPr>
            <a:xfrm>
              <a:off x="3295859" y="2334379"/>
              <a:ext cx="1135464" cy="650686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7" name="Google Shape;167;p18"/>
            <p:cNvCxnSpPr/>
            <p:nvPr/>
          </p:nvCxnSpPr>
          <p:spPr>
            <a:xfrm rot="-5400000" flipH="1">
              <a:off x="3071591" y="3209332"/>
              <a:ext cx="1583998" cy="1135463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" name="Google Shape;168;p18"/>
            <p:cNvCxnSpPr/>
            <p:nvPr/>
          </p:nvCxnSpPr>
          <p:spPr>
            <a:xfrm rot="-5400000">
              <a:off x="2749452" y="2880786"/>
              <a:ext cx="2228277" cy="1135464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69" name="Google Shape;169;p18"/>
          <p:cNvSpPr txBox="1"/>
          <p:nvPr/>
        </p:nvSpPr>
        <p:spPr>
          <a:xfrm>
            <a:off x="739832" y="1322546"/>
            <a:ext cx="68090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names, find their location information.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4779818" y="1839766"/>
            <a:ext cx="285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Using Binary Search !!!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7107383" y="1741203"/>
            <a:ext cx="1554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O(logn)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Space: O(n)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 dirty="0"/>
              <a:t>TRAVELLING SALESMAN</a:t>
            </a:r>
            <a:endParaRPr dirty="0"/>
          </a:p>
        </p:txBody>
      </p:sp>
      <p:sp>
        <p:nvSpPr>
          <p:cNvPr id="481" name="Google Shape;481;p50"/>
          <p:cNvSpPr txBox="1"/>
          <p:nvPr/>
        </p:nvSpPr>
        <p:spPr>
          <a:xfrm>
            <a:off x="556952" y="1425864"/>
            <a:ext cx="675824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 2: Back Tracking + DP 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Permutate all the nodes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the distance of previous path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all distance from end to end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shortest distance</a:t>
            </a:r>
            <a:endParaRPr dirty="0"/>
          </a:p>
        </p:txBody>
      </p:sp>
      <p:sp>
        <p:nvSpPr>
          <p:cNvPr id="485" name="Google Shape;485;p50"/>
          <p:cNvSpPr txBox="1"/>
          <p:nvPr/>
        </p:nvSpPr>
        <p:spPr>
          <a:xfrm>
            <a:off x="556952" y="3059523"/>
            <a:ext cx="391935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Our Permutation Template</a:t>
            </a:r>
            <a:endParaRPr dirty="0"/>
          </a:p>
          <a:p>
            <a:pPr marL="342900" lvl="0" indent="-34290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When not reach the end, move the pivot (aka. cs ) to the next. </a:t>
            </a:r>
            <a:endParaRPr sz="18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Swap the element you choose with the pivot one.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When reach the end, do something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CDEBB-63B3-9940-83F1-5B829D25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62080"/>
            <a:ext cx="4532060" cy="2328235"/>
          </a:xfrm>
          <a:prstGeom prst="rect">
            <a:avLst/>
          </a:prstGeom>
        </p:spPr>
      </p:pic>
      <p:sp>
        <p:nvSpPr>
          <p:cNvPr id="10" name="Google Shape;353;p36">
            <a:extLst>
              <a:ext uri="{FF2B5EF4-FFF2-40B4-BE49-F238E27FC236}">
                <a16:creationId xmlns:a16="http://schemas.microsoft.com/office/drawing/2014/main" id="{19C3CC53-0805-4046-9B02-2697FED2F9FE}"/>
              </a:ext>
            </a:extLst>
          </p:cNvPr>
          <p:cNvSpPr/>
          <p:nvPr/>
        </p:nvSpPr>
        <p:spPr>
          <a:xfrm rot="5400000">
            <a:off x="4912253" y="1503351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7E6C8-35C2-4444-950F-200DBD61E7ED}"/>
              </a:ext>
            </a:extLst>
          </p:cNvPr>
          <p:cNvSpPr txBox="1"/>
          <p:nvPr/>
        </p:nvSpPr>
        <p:spPr>
          <a:xfrm>
            <a:off x="5657814" y="1590853"/>
            <a:ext cx="3220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solidFill>
                  <a:srgbClr val="00B050"/>
                </a:solidFill>
              </a:rPr>
              <a:t>Try this, it’s also fast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F5813-5E3B-4148-A6A0-693B3B36AA01}"/>
              </a:ext>
            </a:extLst>
          </p:cNvPr>
          <p:cNvSpPr txBox="1"/>
          <p:nvPr/>
        </p:nvSpPr>
        <p:spPr>
          <a:xfrm>
            <a:off x="556952" y="5267147"/>
            <a:ext cx="812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Why not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std::</a:t>
            </a:r>
            <a:r>
              <a:rPr lang="en-US" sz="1800" b="1" dirty="0" err="1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next_permutation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 </a:t>
            </a:r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?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We need to do something during the process of creating a permutation.</a:t>
            </a:r>
            <a:endParaRPr lang="en-US" dirty="0"/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Early backtracking to accelerate the speed.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710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 dirty="0"/>
              <a:t>TRAVELLING SALESMAN</a:t>
            </a:r>
            <a:endParaRPr dirty="0"/>
          </a:p>
        </p:txBody>
      </p:sp>
      <p:sp>
        <p:nvSpPr>
          <p:cNvPr id="481" name="Google Shape;481;p50"/>
          <p:cNvSpPr txBox="1"/>
          <p:nvPr/>
        </p:nvSpPr>
        <p:spPr>
          <a:xfrm>
            <a:off x="556952" y="1425864"/>
            <a:ext cx="384492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 2: Back Tracking + DP 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Permutate all the nodes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the distance of previous path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all distance from end to end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shortest distance</a:t>
            </a:r>
            <a:endParaRPr dirty="0"/>
          </a:p>
        </p:txBody>
      </p:sp>
      <p:sp>
        <p:nvSpPr>
          <p:cNvPr id="485" name="Google Shape;485;p50"/>
          <p:cNvSpPr txBox="1"/>
          <p:nvPr/>
        </p:nvSpPr>
        <p:spPr>
          <a:xfrm>
            <a:off x="556952" y="3059523"/>
            <a:ext cx="391935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Our Permutation Template</a:t>
            </a:r>
            <a:endParaRPr dirty="0"/>
          </a:p>
          <a:p>
            <a:pPr marL="342900" lvl="0" indent="-34290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When not reach the end, move the pivot (aka. cs ) to the next. </a:t>
            </a:r>
            <a:endParaRPr sz="18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Swap the element you choose with the pivot one.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When reach the end, do something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F5813-5E3B-4148-A6A0-693B3B36AA01}"/>
              </a:ext>
            </a:extLst>
          </p:cNvPr>
          <p:cNvSpPr txBox="1"/>
          <p:nvPr/>
        </p:nvSpPr>
        <p:spPr>
          <a:xfrm>
            <a:off x="556952" y="5107658"/>
            <a:ext cx="812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Why not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std::</a:t>
            </a:r>
            <a:r>
              <a:rPr lang="en-US" sz="1800" b="1" dirty="0" err="1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next_permutation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 </a:t>
            </a:r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?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We need to do something during the process of creating a permutation.</a:t>
            </a:r>
            <a:endParaRPr lang="en-US" dirty="0"/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Early backtracking to accelerate the speed.</a:t>
            </a:r>
            <a:endParaRPr lang="en-CN" dirty="0"/>
          </a:p>
        </p:txBody>
      </p:sp>
      <p:sp>
        <p:nvSpPr>
          <p:cNvPr id="9" name="Google Shape;481;p50">
            <a:extLst>
              <a:ext uri="{FF2B5EF4-FFF2-40B4-BE49-F238E27FC236}">
                <a16:creationId xmlns:a16="http://schemas.microsoft.com/office/drawing/2014/main" id="{BD03925E-94FF-3648-A928-7E39D47D25DF}"/>
              </a:ext>
            </a:extLst>
          </p:cNvPr>
          <p:cNvSpPr txBox="1"/>
          <p:nvPr/>
        </p:nvSpPr>
        <p:spPr>
          <a:xfrm>
            <a:off x="5061870" y="1377285"/>
            <a:ext cx="384492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Recursive Function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Index mapping table.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Current best result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Distance table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Pivot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Current path solution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D5961-A883-9745-9BA9-F8CCE823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21" y="3253822"/>
            <a:ext cx="1998234" cy="199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43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114A-9260-EF48-8DF3-156983A0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SALESMAN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62DED-F07B-3648-A819-BE81D5FA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70" y="1682544"/>
            <a:ext cx="8314660" cy="4492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47514F-D474-7040-A89D-642B2C58C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88332">
            <a:off x="2872450" y="1780797"/>
            <a:ext cx="5583317" cy="36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BDD8-4C61-F94D-9AD9-9A35FD26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SALESMAN QWQ</a:t>
            </a:r>
            <a:endParaRPr lang="en-CN" dirty="0"/>
          </a:p>
        </p:txBody>
      </p:sp>
      <p:sp>
        <p:nvSpPr>
          <p:cNvPr id="3" name="Google Shape;372;p38">
            <a:extLst>
              <a:ext uri="{FF2B5EF4-FFF2-40B4-BE49-F238E27FC236}">
                <a16:creationId xmlns:a16="http://schemas.microsoft.com/office/drawing/2014/main" id="{DCC31EDE-ED30-3740-8E3F-56AE8A4FA7B9}"/>
              </a:ext>
            </a:extLst>
          </p:cNvPr>
          <p:cNvSpPr txBox="1"/>
          <p:nvPr/>
        </p:nvSpPr>
        <p:spPr>
          <a:xfrm>
            <a:off x="523702" y="1505303"/>
            <a:ext cx="497101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backtracking dynamic programming algorithm.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210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955C-81DC-8E4E-BD89-4971BB1A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SALESMAN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70400-6EFA-A246-AF9D-326BAC3CE9FB}"/>
              </a:ext>
            </a:extLst>
          </p:cNvPr>
          <p:cNvSpPr txBox="1"/>
          <p:nvPr/>
        </p:nvSpPr>
        <p:spPr>
          <a:xfrm>
            <a:off x="1699591" y="1762467"/>
            <a:ext cx="5744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800" dirty="0"/>
              <a:t>We successfully maintain the run time to </a:t>
            </a:r>
            <a:r>
              <a:rPr lang="en-US" altLang="zh-CN" sz="2800" dirty="0">
                <a:latin typeface="Courier" pitchFamily="2" charset="0"/>
              </a:rPr>
              <a:t>10</a:t>
            </a:r>
            <a:r>
              <a:rPr lang="en-CN" sz="2800" dirty="0">
                <a:latin typeface="Courier" pitchFamily="2" charset="0"/>
              </a:rPr>
              <a:t>ms</a:t>
            </a:r>
            <a:r>
              <a:rPr lang="en-CN" sz="2800" dirty="0"/>
              <a:t> for such a algorithm with time complexity of O(n!).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10A4F-9978-8041-8C73-B483B669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48" y="3484065"/>
            <a:ext cx="1804504" cy="18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6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0E62-3BA6-EF4F-900D-BAA7F882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SALESMAN QWQ</a:t>
            </a:r>
            <a:endParaRPr lang="en-CN" dirty="0"/>
          </a:p>
        </p:txBody>
      </p:sp>
      <p:sp>
        <p:nvSpPr>
          <p:cNvPr id="3" name="Google Shape;481;p50">
            <a:extLst>
              <a:ext uri="{FF2B5EF4-FFF2-40B4-BE49-F238E27FC236}">
                <a16:creationId xmlns:a16="http://schemas.microsoft.com/office/drawing/2014/main" id="{34D171A3-7AC1-204B-845D-0D222D4533E2}"/>
              </a:ext>
            </a:extLst>
          </p:cNvPr>
          <p:cNvSpPr txBox="1"/>
          <p:nvPr/>
        </p:nvSpPr>
        <p:spPr>
          <a:xfrm>
            <a:off x="556952" y="1425864"/>
            <a:ext cx="384492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Comparison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Brute Forth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Backtracking + DP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95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  <a:t>FIND NEARBY</a:t>
            </a:r>
            <a:b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  <a:t>LOCATION</a:t>
            </a:r>
            <a:endParaRPr sz="6600" dirty="0"/>
          </a:p>
        </p:txBody>
      </p:sp>
      <p:sp>
        <p:nvSpPr>
          <p:cNvPr id="474" name="Google Shape;474;p49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9617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BF70-9B0C-A14B-9503-EA498C14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115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/>
        </p:nvSpPr>
        <p:spPr>
          <a:xfrm>
            <a:off x="739832" y="1322546"/>
            <a:ext cx="68090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names, find their location information.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4779818" y="1839766"/>
            <a:ext cx="285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Using Binary Search !!!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713" y="1578338"/>
            <a:ext cx="7107382" cy="12615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922713" y="2975956"/>
            <a:ext cx="7107382" cy="34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1: Find the node that has a valid name.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2: Sort the array of name first.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3: Apply binary search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4: If the name doesn’t exist, find the nearest one (The one you will insert the name before that). 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713" y="2842943"/>
            <a:ext cx="4746567" cy="28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699" y="911429"/>
            <a:ext cx="8013469" cy="352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/>
        </p:nvSpPr>
        <p:spPr>
          <a:xfrm>
            <a:off x="382385" y="1986742"/>
            <a:ext cx="8395855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GetID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const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&amp; name);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std::vector&lt;std::string&gt;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Autocomplete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name);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std::pair&lt;</a:t>
            </a:r>
            <a:r>
              <a:rPr lang="en-US" sz="14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double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-US" sz="14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double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GetPosition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name);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FindClosestName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name); 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std::vector&lt;std::string&gt;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CalculateShortestPath_Dijkstra</a:t>
            </a:r>
            <a:endParaRPr sz="1400">
              <a:solidFill>
                <a:srgbClr val="519E04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location1_name, 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location2_name);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std::vector&lt;std::string&gt;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CalculateShortestPath_Bellman_Ford</a:t>
            </a:r>
            <a:endParaRPr sz="1400">
              <a:solidFill>
                <a:srgbClr val="519E04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location1_name, 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location2_name);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457199" y="1147978"/>
            <a:ext cx="68090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following functions all used Binary Search !!!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/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ctrTitle"/>
          </p:nvPr>
        </p:nvSpPr>
        <p:spPr>
          <a:xfrm>
            <a:off x="565470" y="2884780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AUTO-COMPLETE</a:t>
            </a:r>
            <a:b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b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FIND LOCATION</a:t>
            </a:r>
            <a:endParaRPr sz="6600"/>
          </a:p>
        </p:txBody>
      </p:sp>
      <p:sp>
        <p:nvSpPr>
          <p:cNvPr id="202" name="Google Shape;202;p22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AUTO-COMPLETE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8226" y="4887884"/>
            <a:ext cx="2858573" cy="1065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5828226" y="443068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”Ada”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4393" y="4868800"/>
            <a:ext cx="2659034" cy="108090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2934393" y="443068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”Ca”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99" y="4887883"/>
            <a:ext cx="2186247" cy="12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457199" y="443068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”1”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28226" y="3054690"/>
            <a:ext cx="2681570" cy="1288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5828226" y="264142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”g”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2823" y="3053463"/>
            <a:ext cx="2382174" cy="63575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3072823" y="264142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”yu”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199" y="3053463"/>
            <a:ext cx="2477194" cy="83042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435414" y="2640198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”bir”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435414" y="1787996"/>
            <a:ext cx="5037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auto-completetion.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5050986" y="1816227"/>
            <a:ext cx="1554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O(logn)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66419" y="971328"/>
            <a:ext cx="2120380" cy="1622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FFCC00"/>
      </a:dk2>
      <a:lt2>
        <a:srgbClr val="990000"/>
      </a:lt2>
      <a:accent1>
        <a:srgbClr val="000000"/>
      </a:accent1>
      <a:accent2>
        <a:srgbClr val="404040"/>
      </a:accent2>
      <a:accent3>
        <a:srgbClr val="808080"/>
      </a:accent3>
      <a:accent4>
        <a:srgbClr val="BFBFBF"/>
      </a:accent4>
      <a:accent5>
        <a:srgbClr val="CECECE"/>
      </a:accent5>
      <a:accent6>
        <a:srgbClr val="FFFFFF"/>
      </a:accent6>
      <a:hlink>
        <a:srgbClr val="990000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1733</Words>
  <Application>Microsoft Macintosh PowerPoint</Application>
  <PresentationFormat>On-screen Show (4:3)</PresentationFormat>
  <Paragraphs>341</Paragraphs>
  <Slides>47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Gill Sans</vt:lpstr>
      <vt:lpstr>Merriweather Sans</vt:lpstr>
      <vt:lpstr>Helvetica Neue</vt:lpstr>
      <vt:lpstr>Courier</vt:lpstr>
      <vt:lpstr>Helvetica Neue Light</vt:lpstr>
      <vt:lpstr>Arial</vt:lpstr>
      <vt:lpstr>Office Theme</vt:lpstr>
      <vt:lpstr>TROJAN MAP</vt:lpstr>
      <vt:lpstr>PowerPoint Presentation</vt:lpstr>
      <vt:lpstr>SELF-IMPLEMENTATION</vt:lpstr>
      <vt:lpstr>PowerPoint Presentation</vt:lpstr>
      <vt:lpstr>PowerPoint Presentation</vt:lpstr>
      <vt:lpstr>PowerPoint Presentation</vt:lpstr>
      <vt:lpstr>PowerPoint Presentation</vt:lpstr>
      <vt:lpstr>AUTO-COMPLETE &amp; FIND LOCATION</vt:lpstr>
      <vt:lpstr>AUTO-COMPLETE</vt:lpstr>
      <vt:lpstr>AUTO-COMPLETE</vt:lpstr>
      <vt:lpstr>FIND LOCATION </vt:lpstr>
      <vt:lpstr>PowerPoint Presentation</vt:lpstr>
      <vt:lpstr>PowerPoint Presentation</vt:lpstr>
      <vt:lpstr>BELLMAN-FORD</vt:lpstr>
      <vt:lpstr>BELLMAN-FORD</vt:lpstr>
      <vt:lpstr>BELLMAN-FORD</vt:lpstr>
      <vt:lpstr>BELLMAN-FORD</vt:lpstr>
      <vt:lpstr>BELLMAN-FORD</vt:lpstr>
      <vt:lpstr>BELLMAN-FORD</vt:lpstr>
      <vt:lpstr>PowerPoint Presentation</vt:lpstr>
      <vt:lpstr>DIJKSTRA</vt:lpstr>
      <vt:lpstr>DIJKSTRA</vt:lpstr>
      <vt:lpstr>DIJKSTRA</vt:lpstr>
      <vt:lpstr>DIJKSTRA </vt:lpstr>
      <vt:lpstr>DIJKSTRA</vt:lpstr>
      <vt:lpstr>Comparison for Dijkstra and Bellman_Ford</vt:lpstr>
      <vt:lpstr>PowerPoint Presentation</vt:lpstr>
      <vt:lpstr>Cycle Detection</vt:lpstr>
      <vt:lpstr>Cycle Detection</vt:lpstr>
      <vt:lpstr>PowerPoint Presentation</vt:lpstr>
      <vt:lpstr>cycle detection(comparison example) topological sort(more complex result,5+dependency) dij-bellman comparison to each other and google map arrow on ppt to mention something important</vt:lpstr>
      <vt:lpstr>Topological Sort</vt:lpstr>
      <vt:lpstr>TOPOLOGICAL SORT</vt:lpstr>
      <vt:lpstr>TOPOLOGICAL SORT</vt:lpstr>
      <vt:lpstr>TOPOLOGICAL SORT QWQ</vt:lpstr>
      <vt:lpstr>PowerPoint Presentation</vt:lpstr>
      <vt:lpstr>TRAVELLING SALESMAN</vt:lpstr>
      <vt:lpstr>TRAVELLING SALESMAN</vt:lpstr>
      <vt:lpstr>TRAVELLING SALESMAN </vt:lpstr>
      <vt:lpstr>TRAVELLING SALESMAN</vt:lpstr>
      <vt:lpstr>TRAVELLING SALESMAN</vt:lpstr>
      <vt:lpstr>TRAVELLING SALESMAN</vt:lpstr>
      <vt:lpstr>TRAVELLING SALESMAN QWQ</vt:lpstr>
      <vt:lpstr>TRAVELLING SALESMAN</vt:lpstr>
      <vt:lpstr>TRAVELLING SALESMAN QWQ</vt:lpstr>
      <vt:lpstr>FIND NEARBY LOCATION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TROJAN MAP</dc:title>
  <cp:lastModifiedBy>Yuanji Qiu</cp:lastModifiedBy>
  <cp:revision>32</cp:revision>
  <dcterms:modified xsi:type="dcterms:W3CDTF">2022-04-28T06:58:02Z</dcterms:modified>
</cp:coreProperties>
</file>